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6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0"/>
          </a:xfrm>
          <a:prstGeom prst="rect">
            <a:avLst/>
          </a:prstGeom>
          <a:solidFill>
            <a:srgbClr val="EFEE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3195828" y="2270455"/>
            <a:ext cx="16510" cy="3901744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231636" y="320040"/>
            <a:ext cx="16510" cy="585216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65759"/>
            <a:ext cx="1417320" cy="685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92608" y="466344"/>
            <a:ext cx="4414414" cy="56938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ro-RO" sz="37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Cei 7 pași pentru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08" y="1033271"/>
            <a:ext cx="4500784" cy="56938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ro-RO" sz="37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prompt-ul perfect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608" y="1645919"/>
            <a:ext cx="3866700" cy="43088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ro-RO" sz="2800" b="1" i="0" dirty="0">
                <a:solidFill>
                  <a:srgbClr val="B0433E"/>
                </a:solidFill>
                <a:latin typeface="Arial Black" panose="020B0A04020102020204" pitchFamily="34" charset="0"/>
              </a:rPr>
              <a:t>... și un short-cut AI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2270455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01751" y="2334463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 dirty="0">
                <a:solidFill>
                  <a:srgbClr val="1B1B1A"/>
                </a:solidFill>
                <a:latin typeface="Arial"/>
              </a:rPr>
              <a:t>1.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765" y="2385764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Rol</a:t>
            </a:r>
          </a:p>
        </p:txBody>
      </p:sp>
      <p:sp>
        <p:nvSpPr>
          <p:cNvPr id="12" name="Oval 11"/>
          <p:cNvSpPr/>
          <p:nvPr/>
        </p:nvSpPr>
        <p:spPr>
          <a:xfrm>
            <a:off x="2699308" y="2389327"/>
            <a:ext cx="160934" cy="160934"/>
          </a:xfrm>
          <a:prstGeom prst="ellips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rapezoid 12"/>
          <p:cNvSpPr/>
          <p:nvPr/>
        </p:nvSpPr>
        <p:spPr>
          <a:xfrm>
            <a:off x="2598724" y="2558308"/>
            <a:ext cx="362102" cy="221284"/>
          </a:xfrm>
          <a:prstGeom prst="trapezoid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0040" y="2873959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>
                <a:solidFill>
                  <a:srgbClr val="1B1B1A"/>
                </a:solidFill>
                <a:latin typeface="Arial"/>
              </a:rPr>
              <a:t>Definește expertul pe care AI-ul trebuie să îl simuleze — specializare, seniority și stil de comunicare.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" y="3550615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02335" y="3578047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>
                <a:solidFill>
                  <a:srgbClr val="1B1B1A"/>
                </a:solidFill>
                <a:latin typeface="Arial"/>
              </a:rPr>
              <a:t>„Acționează ca un consultant fiscal specializat în IMM-uri din România, cu 10 ani de experiență.”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4221784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01751" y="4285792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2.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7765" y="4342638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Context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2578608" y="4340656"/>
            <a:ext cx="249448" cy="201168"/>
          </a:xfrm>
          <a:prstGeom prst="wedgeRoundRectCallout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ular Callout 20"/>
          <p:cNvSpPr/>
          <p:nvPr/>
        </p:nvSpPr>
        <p:spPr>
          <a:xfrm>
            <a:off x="2715402" y="4429170"/>
            <a:ext cx="249448" cy="201168"/>
          </a:xfrm>
          <a:prstGeom prst="wedgeRoundRectCallout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320040" y="4825288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>
                <a:solidFill>
                  <a:srgbClr val="1B1B1A"/>
                </a:solidFill>
                <a:latin typeface="Arial"/>
              </a:rPr>
              <a:t>Explică cine ești, ce vrei și în ce scop, evitând jargonul inutil.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0040" y="5501944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02335" y="5511309"/>
            <a:ext cx="2551176" cy="58477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 dirty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 dirty="0">
                <a:solidFill>
                  <a:srgbClr val="1B1B1A"/>
                </a:solidFill>
                <a:latin typeface="Arial"/>
              </a:rPr>
              <a:t>„Sunt contabil la o firmă de construcții și am nevoie de o analiză de lichiditate pentru administrator.</a:t>
            </a:r>
            <a:r>
              <a:rPr lang="ro-RO" sz="950" b="0" i="0" noProof="0" dirty="0">
                <a:solidFill>
                  <a:srgbClr val="1B1B1A"/>
                </a:solidFill>
                <a:latin typeface="Arial"/>
              </a:rPr>
              <a:t> Publicul nu are background financiar — evită jargonul tehnic.</a:t>
            </a:r>
            <a:r>
              <a:rPr lang="ro-RO" sz="950" b="0" i="0" dirty="0">
                <a:solidFill>
                  <a:srgbClr val="1B1B1A"/>
                </a:solidFill>
                <a:latin typeface="Arial"/>
              </a:rPr>
              <a:t>”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355848" y="2270455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337560" y="2334463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3.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82120" y="2381856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Acțiune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86836" y="2429560"/>
            <a:ext cx="257495" cy="257495"/>
          </a:xfrm>
          <a:prstGeom prst="rect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3355848" y="2873959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>
                <a:solidFill>
                  <a:srgbClr val="1B1B1A"/>
                </a:solidFill>
                <a:latin typeface="Arial"/>
              </a:rPr>
              <a:t>Folosește verbe clare de execuție, nu formulări vagi care lasă AI-ul să aleagă singur direcția.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55848" y="3550615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438144" y="3578047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>
                <a:solidFill>
                  <a:srgbClr val="1B1B1A"/>
                </a:solidFill>
                <a:latin typeface="Arial"/>
              </a:rPr>
              <a:t>„Verbe bune: calculează, redactează, compară, clasifică, sintetizează, generează, analizează.”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55848" y="4221784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337560" y="4285792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4.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10670" y="4333426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Pași</a:t>
            </a:r>
          </a:p>
        </p:txBody>
      </p:sp>
      <p:sp>
        <p:nvSpPr>
          <p:cNvPr id="35" name="Cube 34"/>
          <p:cNvSpPr/>
          <p:nvPr/>
        </p:nvSpPr>
        <p:spPr>
          <a:xfrm>
            <a:off x="5622462" y="4533778"/>
            <a:ext cx="136794" cy="136794"/>
          </a:xfrm>
          <a:prstGeom prst="cub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Cube 35"/>
          <p:cNvSpPr/>
          <p:nvPr/>
        </p:nvSpPr>
        <p:spPr>
          <a:xfrm>
            <a:off x="5739140" y="4445264"/>
            <a:ext cx="136794" cy="136794"/>
          </a:xfrm>
          <a:prstGeom prst="cube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Cube 36"/>
          <p:cNvSpPr/>
          <p:nvPr/>
        </p:nvSpPr>
        <p:spPr>
          <a:xfrm>
            <a:off x="5855817" y="4356750"/>
            <a:ext cx="136794" cy="136794"/>
          </a:xfrm>
          <a:prstGeom prst="cub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3355848" y="4825288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 dirty="0">
                <a:solidFill>
                  <a:srgbClr val="1B1B1A"/>
                </a:solidFill>
                <a:latin typeface="Arial"/>
              </a:rPr>
              <a:t>Cere AI-ului să urmeze o secvență logică (chain-of-thought) înainte de concluzia finală.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355848" y="5501944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3438144" y="5529376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 dirty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 dirty="0">
                <a:solidFill>
                  <a:srgbClr val="1B1B1A"/>
                </a:solidFill>
                <a:latin typeface="Arial"/>
              </a:rPr>
              <a:t>„Gândește pas cu pas: 1) Identifică cheltuielile, 2) Explică regulile, 3) Crează draftul.”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391656" y="320040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6373368" y="384048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5.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29374" y="441680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Exemple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650224" y="487192"/>
            <a:ext cx="160934" cy="249448"/>
          </a:xfrm>
          <a:prstGeom prst="rect">
            <a:avLst/>
          </a:prstGeom>
          <a:solidFill>
            <a:srgbClr val="FFFFFF"/>
          </a:solidFill>
          <a:ln w="16510">
            <a:solidFill>
              <a:srgbClr val="8E99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8690457" y="575706"/>
            <a:ext cx="80467" cy="80467"/>
          </a:xfrm>
          <a:prstGeom prst="ellips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8871508" y="487192"/>
            <a:ext cx="160934" cy="249448"/>
          </a:xfrm>
          <a:prstGeom prst="rect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8911742" y="575706"/>
            <a:ext cx="80467" cy="80467"/>
          </a:xfrm>
          <a:prstGeom prst="ellipse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6391656" y="923544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 dirty="0">
                <a:solidFill>
                  <a:srgbClr val="1B1B1A"/>
                </a:solidFill>
                <a:latin typeface="Arial"/>
              </a:rPr>
              <a:t>Oferă modele de tip intrare → ieșire (few-shot) ca să aliniezi exact stilul și formatul dorit.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391656" y="1600200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6473952" y="1627631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>
                <a:solidFill>
                  <a:srgbClr val="1B1B1A"/>
                </a:solidFill>
                <a:latin typeface="Arial"/>
              </a:rPr>
              <a:t>„Input: «abonament parcare sediu» → Output: «Deductibilă limitat 50%».”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391656" y="2270455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6373368" y="2334463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6.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81513" y="2401420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Rezultat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690457" y="2389327"/>
            <a:ext cx="249448" cy="370149"/>
          </a:xfrm>
          <a:prstGeom prst="rect">
            <a:avLst/>
          </a:prstGeom>
          <a:solidFill>
            <a:srgbClr val="FFFFFF"/>
          </a:solidFill>
          <a:ln w="16510">
            <a:solidFill>
              <a:srgbClr val="1B1B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ectangle 54"/>
          <p:cNvSpPr/>
          <p:nvPr/>
        </p:nvSpPr>
        <p:spPr>
          <a:xfrm>
            <a:off x="8730691" y="2461747"/>
            <a:ext cx="168981" cy="28163"/>
          </a:xfrm>
          <a:prstGeom prst="rect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Rectangle 55"/>
          <p:cNvSpPr/>
          <p:nvPr/>
        </p:nvSpPr>
        <p:spPr>
          <a:xfrm>
            <a:off x="8730691" y="2526121"/>
            <a:ext cx="168981" cy="28163"/>
          </a:xfrm>
          <a:prstGeom prst="rect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Rectangle 56"/>
          <p:cNvSpPr/>
          <p:nvPr/>
        </p:nvSpPr>
        <p:spPr>
          <a:xfrm>
            <a:off x="8730691" y="2590495"/>
            <a:ext cx="104607" cy="28163"/>
          </a:xfrm>
          <a:prstGeom prst="rect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8770924" y="2550261"/>
            <a:ext cx="281635" cy="24140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o-RO" sz="1400" b="1" i="0">
                <a:solidFill>
                  <a:srgbClr val="B0433E"/>
                </a:solidFill>
                <a:latin typeface="Arial"/>
              </a:rPr>
              <a:t>✔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391656" y="2873959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>
                <a:solidFill>
                  <a:srgbClr val="1B1B1A"/>
                </a:solidFill>
                <a:latin typeface="Arial"/>
              </a:rPr>
              <a:t>Specifică explicit formatul final, lungimea textului și tonul dorit.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91656" y="3550615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6473952" y="3578047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>
                <a:solidFill>
                  <a:srgbClr val="1B1B1A"/>
                </a:solidFill>
                <a:latin typeface="Arial"/>
              </a:rPr>
              <a:t>„Prezintă sub formă de tabel cu 3 coloane, într-un ton prietenos, în maxim 200 de cuvinte.”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91656" y="4221784"/>
            <a:ext cx="2715768" cy="3048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6373368" y="4285792"/>
            <a:ext cx="7772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ro-RO" sz="2900" b="1" i="0">
                <a:solidFill>
                  <a:srgbClr val="1B1B1A"/>
                </a:solidFill>
                <a:latin typeface="Arial"/>
              </a:rPr>
              <a:t>7.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002305" y="4342638"/>
            <a:ext cx="1636776" cy="3693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ro-RO" sz="24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Iterare</a:t>
            </a:r>
          </a:p>
        </p:txBody>
      </p:sp>
      <p:sp>
        <p:nvSpPr>
          <p:cNvPr id="65" name="Donut 64"/>
          <p:cNvSpPr/>
          <p:nvPr/>
        </p:nvSpPr>
        <p:spPr>
          <a:xfrm>
            <a:off x="8674364" y="4364796"/>
            <a:ext cx="337962" cy="337962"/>
          </a:xfrm>
          <a:prstGeom prst="donu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6391656" y="4825288"/>
            <a:ext cx="2715768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lang="ro-RO" sz="1100" b="0" i="0" dirty="0">
                <a:solidFill>
                  <a:srgbClr val="1B1B1A"/>
                </a:solidFill>
                <a:latin typeface="Arial"/>
              </a:rPr>
              <a:t>Rafinează răspunsul primit; primul rezultat este doar un draft, nu un produs finit.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391656" y="5501944"/>
            <a:ext cx="2715768" cy="603504"/>
          </a:xfrm>
          <a:prstGeom prst="rect">
            <a:avLst/>
          </a:prstGeom>
          <a:solidFill>
            <a:srgbClr val="E4E1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6473952" y="5529376"/>
            <a:ext cx="2551176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ro-RO" sz="950" b="1" i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950" b="0" i="0">
                <a:solidFill>
                  <a:srgbClr val="1B1B1A"/>
                </a:solidFill>
                <a:latin typeface="Arial"/>
              </a:rPr>
              <a:t>„Răspunsul e prea lung. Rezumă în 5 puncte cheie și adaugă o coloană cu riscul fiscal.”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418320" y="320040"/>
            <a:ext cx="2468880" cy="5852160"/>
          </a:xfrm>
          <a:prstGeom prst="rect">
            <a:avLst/>
          </a:prstGeom>
          <a:solidFill>
            <a:srgbClr val="C2CA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250424" y="576072"/>
            <a:ext cx="804672" cy="744321"/>
          </a:xfrm>
          <a:prstGeom prst="ellipse">
            <a:avLst/>
          </a:prstGeom>
          <a:noFill/>
          <a:ln w="25400">
            <a:solidFill>
              <a:srgbClr val="1B1B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Rectangle 70"/>
          <p:cNvSpPr/>
          <p:nvPr/>
        </p:nvSpPr>
        <p:spPr>
          <a:xfrm>
            <a:off x="10652760" y="596188"/>
            <a:ext cx="17780" cy="704088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411358" y="777240"/>
            <a:ext cx="100584" cy="100584"/>
          </a:xfrm>
          <a:prstGeom prst="ellipse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371124" y="998524"/>
            <a:ext cx="100584" cy="100584"/>
          </a:xfrm>
          <a:prstGeom prst="ellips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0813694" y="817473"/>
            <a:ext cx="100584" cy="100584"/>
          </a:xfrm>
          <a:prstGeom prst="ellips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0853928" y="1038758"/>
            <a:ext cx="100584" cy="100584"/>
          </a:xfrm>
          <a:prstGeom prst="ellipse">
            <a:avLst/>
          </a:prstGeom>
          <a:solidFill>
            <a:srgbClr val="B043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552176" y="1139342"/>
            <a:ext cx="100584" cy="100584"/>
          </a:xfrm>
          <a:prstGeom prst="ellipse">
            <a:avLst/>
          </a:prstGeom>
          <a:solidFill>
            <a:srgbClr val="8E99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TextBox 76"/>
          <p:cNvSpPr txBox="1"/>
          <p:nvPr/>
        </p:nvSpPr>
        <p:spPr>
          <a:xfrm>
            <a:off x="9619488" y="1627632"/>
            <a:ext cx="2103120" cy="1252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lang="ro-RO" sz="2400" i="0" dirty="0">
                <a:solidFill>
                  <a:srgbClr val="1B1B1A"/>
                </a:solidFill>
                <a:latin typeface="Arial"/>
              </a:rPr>
              <a:t>Scurtătura:</a:t>
            </a:r>
          </a:p>
          <a:p>
            <a:pPr>
              <a:lnSpc>
                <a:spcPct val="102000"/>
              </a:lnSpc>
            </a:pPr>
            <a:r>
              <a:rPr lang="ro-RO" sz="19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Lasă AI-ul să</a:t>
            </a:r>
          </a:p>
          <a:p>
            <a:pPr>
              <a:lnSpc>
                <a:spcPct val="102000"/>
              </a:lnSpc>
            </a:pPr>
            <a:r>
              <a:rPr lang="ro-RO" sz="19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lucreze pentru</a:t>
            </a:r>
          </a:p>
          <a:p>
            <a:pPr>
              <a:lnSpc>
                <a:spcPct val="102000"/>
              </a:lnSpc>
            </a:pPr>
            <a:r>
              <a:rPr lang="ro-RO" sz="1900" b="1" i="0" dirty="0">
                <a:solidFill>
                  <a:srgbClr val="1B1B1A"/>
                </a:solidFill>
                <a:latin typeface="Arial Black" panose="020B0A04020102020204" pitchFamily="34" charset="0"/>
              </a:rPr>
              <a:t>tine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619488" y="3017520"/>
            <a:ext cx="2066544" cy="25400"/>
          </a:xfrm>
          <a:prstGeom prst="rect">
            <a:avLst/>
          </a:prstGeom>
          <a:solidFill>
            <a:srgbClr val="1B1B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9619488" y="3182112"/>
            <a:ext cx="2084832" cy="7691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06000"/>
              </a:lnSpc>
            </a:pPr>
            <a:r>
              <a:rPr lang="ro-RO" sz="1200" b="0" i="0" dirty="0">
                <a:solidFill>
                  <a:srgbClr val="1B1B1A"/>
                </a:solidFill>
                <a:latin typeface="Arial"/>
              </a:rPr>
              <a:t>Oferă-i AI-ului o schiță a problemei și cere-i să genereze el promptul perfect, respectând cele 7 elemente.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9619488" y="4370832"/>
            <a:ext cx="2066544" cy="1627632"/>
          </a:xfrm>
          <a:prstGeom prst="rect">
            <a:avLst/>
          </a:prstGeom>
          <a:solidFill>
            <a:srgbClr val="E9E7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9720072" y="4443984"/>
            <a:ext cx="1901952" cy="13455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ro-RO" sz="1050" b="1" i="0" dirty="0">
                <a:solidFill>
                  <a:srgbClr val="1B1B1A"/>
                </a:solidFill>
                <a:latin typeface="Arial"/>
              </a:rPr>
              <a:t>Exemplu: </a:t>
            </a:r>
            <a:r>
              <a:rPr lang="ro-RO" sz="1050" b="0" i="0" dirty="0">
                <a:solidFill>
                  <a:srgbClr val="1B1B1A"/>
                </a:solidFill>
                <a:latin typeface="Arial"/>
              </a:rPr>
              <a:t>„Vreau să rezolv [problema X]. Generează-mi un prompt care să conțină: rol, context, acțiune, pași, exemple și format.</a:t>
            </a:r>
            <a:r>
              <a:rPr lang="en-US" sz="1050" b="0" i="0" dirty="0">
                <a:solidFill>
                  <a:srgbClr val="1B1B1A"/>
                </a:solidFill>
                <a:latin typeface="Arial"/>
              </a:rPr>
              <a:t> </a:t>
            </a:r>
            <a:r>
              <a:rPr lang="ro-RO" sz="1050" b="0" i="0" noProof="0" dirty="0">
                <a:solidFill>
                  <a:srgbClr val="1B1B1A"/>
                </a:solidFill>
                <a:latin typeface="Arial"/>
              </a:rPr>
              <a:t>Nu răspunde încă la problemă — întâi generează promptul. Îl voi revizui înainte de execuție.</a:t>
            </a:r>
            <a:r>
              <a:rPr lang="ro-RO" sz="1050" b="0" i="0" dirty="0">
                <a:solidFill>
                  <a:srgbClr val="1B1B1A"/>
                </a:solidFill>
                <a:latin typeface="Arial"/>
              </a:rPr>
              <a:t>”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503920" y="6182218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ro-RO" sz="1000" b="0" i="0" dirty="0">
                <a:solidFill>
                  <a:srgbClr val="9A9A95"/>
                </a:solidFill>
                <a:latin typeface="Arial"/>
              </a:rPr>
              <a:t>aiaccountinghub.ro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375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Ionut M</dc:creator>
  <cp:keywords/>
  <dc:description>generated using python-pptx</dc:description>
  <cp:lastModifiedBy>Io Ma</cp:lastModifiedBy>
  <cp:revision>5</cp:revision>
  <dcterms:created xsi:type="dcterms:W3CDTF">2013-01-27T09:14:16Z</dcterms:created>
  <dcterms:modified xsi:type="dcterms:W3CDTF">2026-06-14T04:40:18Z</dcterms:modified>
  <cp:category/>
</cp:coreProperties>
</file>